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430" r:id="rId4"/>
    <p:sldId id="258" r:id="rId5"/>
    <p:sldId id="259" r:id="rId6"/>
    <p:sldId id="455" r:id="rId7"/>
    <p:sldId id="411" r:id="rId8"/>
    <p:sldId id="454" r:id="rId9"/>
    <p:sldId id="431" r:id="rId10"/>
    <p:sldId id="432" r:id="rId11"/>
    <p:sldId id="433" r:id="rId12"/>
    <p:sldId id="434" r:id="rId13"/>
    <p:sldId id="435" r:id="rId14"/>
    <p:sldId id="436" r:id="rId15"/>
    <p:sldId id="453" r:id="rId16"/>
    <p:sldId id="437" r:id="rId17"/>
    <p:sldId id="438" r:id="rId18"/>
    <p:sldId id="439" r:id="rId19"/>
    <p:sldId id="441" r:id="rId20"/>
    <p:sldId id="452" r:id="rId21"/>
    <p:sldId id="440" r:id="rId22"/>
    <p:sldId id="451" r:id="rId23"/>
    <p:sldId id="442" r:id="rId24"/>
    <p:sldId id="450" r:id="rId25"/>
    <p:sldId id="444" r:id="rId26"/>
    <p:sldId id="443" r:id="rId27"/>
    <p:sldId id="449" r:id="rId28"/>
    <p:sldId id="445" r:id="rId29"/>
    <p:sldId id="448" r:id="rId30"/>
    <p:sldId id="446" r:id="rId31"/>
    <p:sldId id="447" r:id="rId32"/>
    <p:sldId id="269" r:id="rId33"/>
    <p:sldId id="276" r:id="rId34"/>
    <p:sldId id="272" r:id="rId35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4" autoAdjust="0"/>
    <p:restoredTop sz="86391" autoAdjust="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861B-DADD-482D-BB79-0E303A390E06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27CC-18EB-4A30-9A83-71828FA7D50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44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BA34E-CAFA-ED42-5A99-61FB1D255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195FC0-CAD4-C44B-E31B-E4CE2BBC9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9BE9528-411B-B7A7-3DAE-1B5CCF12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398043-3502-EBE0-21F3-2EC697988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41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E948C-FACD-4D53-ADD8-CB316BB7C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EC5F991-46A0-4D2C-FA8B-400FDC9FF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39BBE92-274E-66AA-78CB-7E0A16001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9EEB96-B726-D056-92EB-B7667AC5D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379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1F63C-D1FD-D9A7-E7ED-47AABBFB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B39F21B-EFEB-39BF-C315-618928A6E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A65DBFC-B94E-EAD8-5321-AE9718677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220481-669E-7AD7-EE9B-B8E464D63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695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1B38-37B9-3AB2-254E-8DDAFF415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6365EF-2EEA-A36C-D62D-980EBCAFC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6FDE132-0FDA-3B7D-83E9-C72AD498F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306629-92B4-E10B-B9FB-4CC6CF7D7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6539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FA343-F6E2-4896-044C-C4DEED3CE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B12E82A-C82C-C383-558D-0DEA384B9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C11E361-D1BF-479C-DE2F-312609794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87EBB1-C154-05AF-D010-EFF95FF88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200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E9BC8-AB59-755C-C1B1-9E72279FF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C47404-6B6A-ED1B-8926-92FBEF263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1310923-26B8-F16B-68C2-DE3350575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86DF72-2B67-D499-7C56-991492913F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604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02580-0C23-8B85-8E88-FCFB4B93E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63D9B2-E14F-04B8-0D99-20943C3F5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5BB2349-06D4-E1BA-836B-AB9452924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7DBB6C-BAA5-FF25-16F9-55FFA57CA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786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B346C-A369-35DA-3903-FCD3A1819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F9145C0-36D6-FDC3-E611-09D4A058A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FAF275E-55FE-9FD5-2962-6E581CC8E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86B45F-7972-933A-2817-37BAD0C3C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94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30742-C9CA-AC32-6302-0FE5F1FD7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0395751-33FD-F834-2E4B-E11D954C8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86655B-2E3F-A780-7A70-F1B3FFE0D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0E3A94-E24F-10AA-1E6D-DCB7D0BE5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4271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6CBBD-1C57-FFA7-A1E9-C8436F08C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890841-2A4B-C1AF-C41A-1D3B92B46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5A1316C-04AE-AA00-3748-0C8ED83A6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CA1E17-D6A6-EE4C-A829-A512F93B9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30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20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B21E-9BF6-9C4C-8BEA-94C3F865A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F9AD545-1376-A050-0243-2F0330BF3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E1E578-0370-DD5E-B2FF-73EF38CB6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117550-3F44-8BC2-52E8-9ACCB19AD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5468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1F97C-92DD-BFEC-A26B-8649122F7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B8B8B84-9F0F-87E3-D884-129673F99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22B6C9E-20E7-CF5F-4A93-0E0B51809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E46CC7-E75E-3325-FFBF-C2DDFCA18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040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5A86C-D79A-399E-8E5A-8CFED4096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FD7D447-2BB0-3A32-0593-A0EA8677E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B2F2CA1-CC5F-AC92-820E-07443438C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AA2DA0-DD73-FA20-1FF6-5ABB7BB5D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378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0C24B-493F-8489-2C92-2ABD94EA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968062B-05C5-49C1-5A09-168C999D2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78F6897-E279-4341-49E7-7C5A0488C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374779-8117-6135-B6DD-A510F76A0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785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D1CE6-D0EB-30D8-FC1F-3D077F824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AE128D4-18D7-B6B0-4071-3EB24F444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A1B4A54-8244-A505-B544-CFC5CC890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F41BD7-F7B2-2A5B-7A42-4EF8E542E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869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2C6E6-7785-88A7-0A40-A0842B24F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C602C4-B9F6-4BE0-ADC5-C39822EAE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3C32E4-C8B3-6E1D-94EF-6E78BC731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4737E5-5AE1-8900-BF7C-AB4638647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7278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FB7F8-F9E9-358D-9EFE-2DDA0981B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B1A294A-6EC9-4310-6460-D00B73C53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D474E8-7691-C972-48B1-686D9855D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5965F7-E3D7-488F-98A4-4D8291887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608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61EFE-B336-643F-64B4-59DF4F019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39F350B-5483-54B9-B499-306E91AAB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49CD9EF-746C-C3AD-FD56-0596FEB7E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A3385E-009C-3299-28BD-B30B4D305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419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3B7A6-667A-C45F-8445-9459B5342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0E0AB6-407F-3B23-12B3-8E9A1F1EA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16ED788-CAE1-ED40-1B3E-8A7E3087D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69862E-23BC-62B3-A6DB-E2087B29F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767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30E3C-CB3D-69B1-6ECE-D73C33823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F194397-2D07-5CB3-0D14-99559C86A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AD22069-656A-0411-9AB9-CE4403E2F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94A21A-76A0-3BF5-AB4F-5BFACD115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858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04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701F5-5ABF-2602-170C-6F7F4E72F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2A5377-0C45-E10B-27C4-3EB2FA70B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26A6420-7750-2E6B-FA79-C579AA1FF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7E5896-989D-0B99-D478-7514E547A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341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ED52C-F8F4-41DA-B754-E0096346D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C307F5C-975B-4528-B640-CAD2F4256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E33433-2D63-AEEF-CB0A-5A239A890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F3233C-265E-8D8F-000F-9321DE098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13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49A3A-FEB4-2597-732D-AA7B318E0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3B0D26-41A7-5359-3535-F10D9B063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F91C6EF-3B51-8465-28AC-5C238A230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57141A-7DEB-3D78-A05F-C1B51FF00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37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3B0BF-5C74-6C3A-DAA9-93E5C0C60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2EC95EA-6CDE-7E04-CEC1-2B060A889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ACAFB3E-5174-C736-1F98-9F91236F6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B7F254-AEF9-48EE-FBFD-5744070E6D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663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CC7C9-7DD8-C4CD-D01B-CF75CCE17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5A23E7A-1B19-419A-3733-778FE712A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7999B43-BB76-96D7-55E7-0CDF66CF6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23912B-A890-BC89-E9BF-D25B93978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27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82E74-F52E-B74A-9044-AD31D6B0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A8B04EE-1FDD-3C4A-22A0-518FAFACEFD9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2B48CE-5591-7315-C622-DD0CE318134B}"/>
              </a:ext>
            </a:extLst>
          </p:cNvPr>
          <p:cNvSpPr txBox="1"/>
          <p:nvPr/>
        </p:nvSpPr>
        <p:spPr>
          <a:xfrm>
            <a:off x="365760" y="1149924"/>
            <a:ext cx="11194063" cy="326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Controle Interno (SCI)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o </a:t>
            </a:r>
            <a:r>
              <a:rPr lang="pt-BR" sz="2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conjunto de procedimentos, normas, métodos e estruturas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organizacionais instituído no âmbito da administração pública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o objetivo de </a:t>
            </a:r>
            <a:r>
              <a:rPr lang="pt-BR" sz="24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avaliar, monitorar e garantir a legalidade, eficiência, eficácia e economicidade dos atos e processos administrativos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89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3435C-32AA-959E-B47F-A7893C7CB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43A24A2-6C09-DA7E-DB6F-E5AD1AE2A7ED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A30E6F-2146-B7F5-D41A-83528D2BFB42}"/>
              </a:ext>
            </a:extLst>
          </p:cNvPr>
          <p:cNvSpPr txBox="1"/>
          <p:nvPr/>
        </p:nvSpPr>
        <p:spPr>
          <a:xfrm>
            <a:off x="365760" y="1149924"/>
            <a:ext cx="11194063" cy="452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Definição legal e técnica</a:t>
            </a:r>
            <a:endParaRPr lang="pt-BR" sz="24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Constituição Federal (art. 74)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as diretrizes da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ATRICON e INTOSAI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Sistema de Controle Interno é: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“Um </a:t>
            </a:r>
            <a:r>
              <a:rPr lang="pt-BR" sz="24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conduzido pela estrutura de governança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executado por toda a administração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2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integrado à gestão, estruturado para enfrentar riscos e fornecer segurança razoável quanto ao cumprimento da missão institucional, dos objetivos e metas organizacionais”.</a:t>
            </a:r>
          </a:p>
        </p:txBody>
      </p:sp>
    </p:spTree>
    <p:extLst>
      <p:ext uri="{BB962C8B-B14F-4D97-AF65-F5344CB8AC3E}">
        <p14:creationId xmlns:p14="http://schemas.microsoft.com/office/powerpoint/2010/main" val="259041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2DE61-94A3-DE40-6BB4-7040CBC7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FE8A04-7F1B-3A55-914F-AF5AC69FB976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F9E092-7F1A-6458-6B29-BEA2ACCAD60E}"/>
              </a:ext>
            </a:extLst>
          </p:cNvPr>
          <p:cNvSpPr txBox="1"/>
          <p:nvPr/>
        </p:nvSpPr>
        <p:spPr>
          <a:xfrm>
            <a:off x="365760" y="1149924"/>
            <a:ext cx="11194063" cy="538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Componentes do SCI</a:t>
            </a:r>
            <a:endParaRPr lang="pt-BR" sz="24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Conforme o modelo COSO (Committee of Sponsoring Organizations), o SCI é estruturado com base nos seguintes componentes:</a:t>
            </a: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Ambiente de controle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de riscos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Atividades de controle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Informações e comunicações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Monitoramento contínuo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3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23B69-967D-A821-EB9A-4C4A2A066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9B5A4C-A4A3-8C25-6FE7-94F3BF66A269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670CE6-8C33-106E-5C82-40B56680CBAD}"/>
              </a:ext>
            </a:extLst>
          </p:cNvPr>
          <p:cNvSpPr txBox="1"/>
          <p:nvPr/>
        </p:nvSpPr>
        <p:spPr>
          <a:xfrm>
            <a:off x="365760" y="1149924"/>
            <a:ext cx="11194063" cy="420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Finalidades</a:t>
            </a:r>
            <a:endParaRPr lang="pt-BR" sz="24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Apoiar o controle externo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(Tribunais de Contas)</a:t>
            </a: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Fiscalizar a legalidade e legitimidade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dos atos administrativos</a:t>
            </a: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Avaliar o desempenho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das ações governamentais</a:t>
            </a: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Assegurar conformidade com normas legais e internas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Preservar o patrimônio público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7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95FBE-CA42-4368-31D7-0E927B2E0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6EC7E3-A004-8BC6-A7BB-8575F4C1846A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E2D406-3F62-DAE7-4070-53C3D505EDDC}"/>
              </a:ext>
            </a:extLst>
          </p:cNvPr>
          <p:cNvSpPr txBox="1"/>
          <p:nvPr/>
        </p:nvSpPr>
        <p:spPr>
          <a:xfrm>
            <a:off x="365760" y="1149924"/>
            <a:ext cx="11194063" cy="425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Abrangência</a:t>
            </a:r>
            <a:endParaRPr lang="pt-BR" sz="24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SCI envolve: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os setores e níveis hierárquicos da administração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as áreas de atuação (financeira, orçamentária, patrimonial, operacional, contábil)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Unidade Central de Controle Interno (UCI)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responsável pela avaliação e auditoria dos controles administrativos.</a:t>
            </a:r>
          </a:p>
        </p:txBody>
      </p:sp>
    </p:spTree>
    <p:extLst>
      <p:ext uri="{BB962C8B-B14F-4D97-AF65-F5344CB8AC3E}">
        <p14:creationId xmlns:p14="http://schemas.microsoft.com/office/powerpoint/2010/main" val="405447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95412E-5E6A-1398-1D75-100357154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D0D7E86-C057-E330-F8FF-33DA2142698C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C620D2-9D3E-9E29-237C-5A035CCA2EB8}"/>
              </a:ext>
            </a:extLst>
          </p:cNvPr>
          <p:cNvSpPr txBox="1"/>
          <p:nvPr/>
        </p:nvSpPr>
        <p:spPr>
          <a:xfrm>
            <a:off x="365760" y="1149924"/>
            <a:ext cx="11194063" cy="259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Abrangência</a:t>
            </a:r>
            <a:endParaRPr lang="pt-BR" sz="24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Controle Interno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o mecanismo que garante que a administração pública funcione dentro da legalidade, com responsabilidade e eficiência, prevenindo falhas e promovendo a boa governança.</a:t>
            </a:r>
          </a:p>
        </p:txBody>
      </p:sp>
    </p:spTree>
    <p:extLst>
      <p:ext uri="{BB962C8B-B14F-4D97-AF65-F5344CB8AC3E}">
        <p14:creationId xmlns:p14="http://schemas.microsoft.com/office/powerpoint/2010/main" val="122626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CB6D89-6E04-6774-727C-40710125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D43CF44-E7DE-567E-2636-6E2A6E8557C4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B153D51-4484-FBFC-1644-3CFF3988933B}"/>
              </a:ext>
            </a:extLst>
          </p:cNvPr>
          <p:cNvSpPr txBox="1"/>
          <p:nvPr/>
        </p:nvSpPr>
        <p:spPr>
          <a:xfrm>
            <a:off x="365760" y="1149924"/>
            <a:ext cx="11194063" cy="378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Previsão Legal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Controle Interno (SCI)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está previsto nos artigos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31, 70 e 74 da Constituição Federal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sendo obrigatório para todos os entes da federação. Nos municípios, o controle é exercido pelo Legislativo com auxílio dos sistemas internos do Executivo. A Constituição Estadual do Paraná e a Lei Complementar nº 113/2005 reforçam essa obrigatoriedade.</a:t>
            </a:r>
          </a:p>
        </p:txBody>
      </p:sp>
    </p:spTree>
    <p:extLst>
      <p:ext uri="{BB962C8B-B14F-4D97-AF65-F5344CB8AC3E}">
        <p14:creationId xmlns:p14="http://schemas.microsoft.com/office/powerpoint/2010/main" val="27998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B4A6D-19B3-E709-1549-8BB843653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789C3FF-46B0-5EA7-5762-F8E185462070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B8C6EC-4193-65C6-65E3-3E384FE6F7F6}"/>
              </a:ext>
            </a:extLst>
          </p:cNvPr>
          <p:cNvSpPr txBox="1"/>
          <p:nvPr/>
        </p:nvSpPr>
        <p:spPr>
          <a:xfrm>
            <a:off x="365760" y="1149924"/>
            <a:ext cx="11194063" cy="433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Conceito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um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contínuo e integrado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à governança, realizado por todos os níveis da administração, com o objetivo de garantir: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Eficiência, eficácia e efetividade operacional.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Conformidade legal.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Confiabilidade da informação.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Salvaguarda dos ativos públicos.</a:t>
            </a:r>
          </a:p>
        </p:txBody>
      </p:sp>
    </p:spTree>
    <p:extLst>
      <p:ext uri="{BB962C8B-B14F-4D97-AF65-F5344CB8AC3E}">
        <p14:creationId xmlns:p14="http://schemas.microsoft.com/office/powerpoint/2010/main" val="227278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17B03F-5BD4-E150-86EF-637D59EDD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0F97225-31BE-A36A-9FF4-E23B24253A73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DF7144-47B0-B619-BC4F-58FF9DF76441}"/>
              </a:ext>
            </a:extLst>
          </p:cNvPr>
          <p:cNvSpPr txBox="1"/>
          <p:nvPr/>
        </p:nvSpPr>
        <p:spPr>
          <a:xfrm>
            <a:off x="365760" y="1149924"/>
            <a:ext cx="11194063" cy="322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Abrangência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SCI abrange todas as unidades e níveis da entidade pública. Deve estar presente nos processos de trabalho, integrando-se ao planejamento, execução e avaliação de resultados.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0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A7A1F-170E-E055-354F-0200B79FD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936937-89F1-C020-421F-DBA7A8885FD9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8BC208-DC0A-54B0-11A6-4A8153EB1C52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Designação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designado pela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autoridade máxima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órgão ou entidade.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independente da gerência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operacional.</a:t>
            </a:r>
          </a:p>
        </p:txBody>
      </p:sp>
    </p:spTree>
    <p:extLst>
      <p:ext uri="{BB962C8B-B14F-4D97-AF65-F5344CB8AC3E}">
        <p14:creationId xmlns:p14="http://schemas.microsoft.com/office/powerpoint/2010/main" val="193866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16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pt-BR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 Interno Municipal</a:t>
            </a:r>
          </a:p>
          <a:p>
            <a:pPr algn="ctr"/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Licitações finanças e auditorias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6082E3-5945-36B1-CC5B-44EEFC85F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BA21509-9F46-7F9A-FCA0-0B1A55BFEFA0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E70FEB-B11B-34DC-3629-BF8183DC0362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Remuneração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remuneração segue o plano de cargos da entidade, observando os princípios constitucionais e sem acréscimos por função de confiança, salvo previsão legal específica.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6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61A33-E7BB-33E1-DD7D-421323103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8F3B535-3E51-E2AD-8D4F-FD3B05C6EF90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CBD9D8-8481-9ED0-C494-41EFDF4BEEF6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Inacumulabilidades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controlador não pode exercer funções incompatíveis, como ordenação de despesas, chefia de setores operacionais ou tesouraria, preservando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independência funcional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70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6AA0DB-E1D3-34FC-9CED-5F191778F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C749C0-4D58-0B11-2055-C0DF043A7E56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28C79F-0525-120B-ACB4-D75A88EF3998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Impedimentos Funcionais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vedado ao controlador avaliar processos em que tenha atuado anteriormente, direta ou indiretamente, prevenindo conflitos de interesse.</a:t>
            </a:r>
          </a:p>
        </p:txBody>
      </p:sp>
    </p:spTree>
    <p:extLst>
      <p:ext uri="{BB962C8B-B14F-4D97-AF65-F5344CB8AC3E}">
        <p14:creationId xmlns:p14="http://schemas.microsoft.com/office/powerpoint/2010/main" val="172958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4CE4DE-48F9-3BC2-6A91-DFF407371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1E193F-B236-92CB-B426-383B7FC41472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983130-AE44-9668-121A-68C151557150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Segregação de Funções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essencial para garantir que não haja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concentração de poder ou interferência indevida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que comprometeria a confiabilidade das ações de controle.</a:t>
            </a:r>
          </a:p>
        </p:txBody>
      </p:sp>
    </p:spTree>
    <p:extLst>
      <p:ext uri="{BB962C8B-B14F-4D97-AF65-F5344CB8AC3E}">
        <p14:creationId xmlns:p14="http://schemas.microsoft.com/office/powerpoint/2010/main" val="423431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8F2E-C6AC-99D4-4CF0-E35D9A73E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21A9813-6183-ACE4-B396-543E05291ADD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6EF085-3762-7EBF-9799-DDA70A7C3C3B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Competência e Limitação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controlador atua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da legalidade, economicidade e eficiência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das ações administrativas, mas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interfere diretamente na execução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mantendo seu papel de auditoria e assessoramento.</a:t>
            </a:r>
          </a:p>
        </p:txBody>
      </p:sp>
    </p:spTree>
    <p:extLst>
      <p:ext uri="{BB962C8B-B14F-4D97-AF65-F5344CB8AC3E}">
        <p14:creationId xmlns:p14="http://schemas.microsoft.com/office/powerpoint/2010/main" val="4072126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4C1169-CA98-D24C-AFB9-DB9A8E48D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B28C44E-F72F-A57A-AF50-4ADEE31AB121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899D82-1164-59E5-5599-304D845EE09E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g) Responsabilização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controlador responde solidariamente com o gestor caso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informe irregularidades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ao Tribunal de Contas (art. 74, §1º, CF). Deve atuar com zelo, técnica e imparcialidade.</a:t>
            </a:r>
          </a:p>
        </p:txBody>
      </p:sp>
    </p:spTree>
    <p:extLst>
      <p:ext uri="{BB962C8B-B14F-4D97-AF65-F5344CB8AC3E}">
        <p14:creationId xmlns:p14="http://schemas.microsoft.com/office/powerpoint/2010/main" val="1642124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1BACD-2932-10F2-11E4-E5E7B5E97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745FB3-9844-93C2-1967-B45A26C91E69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67DDB9-8C62-F3DA-DAB9-8ABC6A729203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Técnicas de Trabalho no Controle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 sistemática e independente dos atos administrativos e financeiros.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Inclui auditoria contábil, financeira, orçamentária, operacional e patrimonial.</a:t>
            </a:r>
          </a:p>
        </p:txBody>
      </p:sp>
    </p:spTree>
    <p:extLst>
      <p:ext uri="{BB962C8B-B14F-4D97-AF65-F5344CB8AC3E}">
        <p14:creationId xmlns:p14="http://schemas.microsoft.com/office/powerpoint/2010/main" val="1412074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335868-7538-3921-73C3-60F39E560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D967E7-EBA7-80E2-FC91-62C190636BF3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4CC1D1-16C7-82D7-9AAE-2FE8BF2D2F66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Técnicas de Trabalho no Controle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Inspeção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pontual, realizado in loco, sobre fatos ou processos específicos, geralmente motivado por denúncias ou suspeitas de irregularidade.</a:t>
            </a:r>
          </a:p>
        </p:txBody>
      </p:sp>
    </p:spTree>
    <p:extLst>
      <p:ext uri="{BB962C8B-B14F-4D97-AF65-F5344CB8AC3E}">
        <p14:creationId xmlns:p14="http://schemas.microsoft.com/office/powerpoint/2010/main" val="2539719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7AE435-4137-BDB1-491C-4794EA9F8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FA0A3F-98BF-CEF1-93D8-A62039D8DC28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C15478-6B69-A1A6-B329-EF3C9A3E6AE6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Técnicas de Trabalho no Controle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Fiscalização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Ação contínua de verificação de conformidade dos atos administrativos com as normas legais e regulamentares.</a:t>
            </a:r>
          </a:p>
        </p:txBody>
      </p:sp>
    </p:spTree>
    <p:extLst>
      <p:ext uri="{BB962C8B-B14F-4D97-AF65-F5344CB8AC3E}">
        <p14:creationId xmlns:p14="http://schemas.microsoft.com/office/powerpoint/2010/main" val="2284831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AF7A3-20EB-E6E9-FB79-98124DEF1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6141ABE-B0E8-F185-8078-03EDD192D2D4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55B88B-7BAF-B21B-69A5-CEFC39BE140D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Técnicas de Trabalho no Controle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Avaliação de Resultados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 o desempenho institucional comparando resultados alcançados com os objetivos estabelecidos.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Fundamenta-se em indicadores e metas.</a:t>
            </a:r>
          </a:p>
        </p:txBody>
      </p:sp>
    </p:spTree>
    <p:extLst>
      <p:ext uri="{BB962C8B-B14F-4D97-AF65-F5344CB8AC3E}">
        <p14:creationId xmlns:p14="http://schemas.microsoft.com/office/powerpoint/2010/main" val="282779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6098" y="1758462"/>
            <a:ext cx="11451102" cy="3323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50"/>
              </a:spcAft>
            </a:pPr>
            <a:endParaRPr lang="pt-BR" sz="4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650"/>
              </a:spcAft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650"/>
              </a:spcAft>
            </a:pPr>
            <a:r>
              <a:rPr lang="pt-BR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8A4D1-2CDF-D8FB-B337-1A3953A63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E208BD2-7399-AA14-68E0-4A1D8047F2EA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279FFE-0B64-30A8-B21C-51328674573A}"/>
              </a:ext>
            </a:extLst>
          </p:cNvPr>
          <p:cNvSpPr txBox="1"/>
          <p:nvPr/>
        </p:nvSpPr>
        <p:spPr>
          <a:xfrm>
            <a:off x="365760" y="1149924"/>
            <a:ext cx="11194063" cy="4732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Normatizações da Controladoria - Decretos e Instruções Normativas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atuação da controladoria é regida por normas como: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Instrução Normativa nº 89/2013 - TCE/PR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Define critérios técnicos para o exercício do controle interno, como procedimentos contábeis, responsabilidade sobre obras e prestações de contas.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 do CFC (NBC T 16.8)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MCASP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Estabelecem diretrizes contábeis específicas para o setor público.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endParaRPr lang="pt-BR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i="1" u="sng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 locais</a:t>
            </a:r>
            <a:r>
              <a:rPr lang="pt-BR" sz="2400" b="1" u="sng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2400" b="1" u="sng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 destoar as regras existentes em instâncias superiores.</a:t>
            </a:r>
            <a:endParaRPr lang="pt-BR" sz="28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4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56509-0239-A75A-140E-ACFE07629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C5C7D3C-67A9-A75B-2D6A-4B5D8610583B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C8F0030-E6F9-7731-52B7-BC2CEDAF2352}"/>
              </a:ext>
            </a:extLst>
          </p:cNvPr>
          <p:cNvSpPr txBox="1"/>
          <p:nvPr/>
        </p:nvSpPr>
        <p:spPr>
          <a:xfrm>
            <a:off x="365760" y="1149924"/>
            <a:ext cx="1119406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Garantias Básicas para o Pleno Funcionamento do Controle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condições essenciais para garantir a efetividade do SCI: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Independência funcional da UCI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Acesso irrestrito às informações e documentos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Autonomia técnica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emitir pareceres e relatórios.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Apoio institucional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alta administração.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Capacitação contínua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dos profissionais de controle</a:t>
            </a:r>
          </a:p>
          <a:p>
            <a:pPr>
              <a:lnSpc>
                <a:spcPct val="150000"/>
              </a:lnSpc>
            </a:pP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39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798490"/>
            <a:ext cx="10515600" cy="531897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alt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r>
              <a:rPr lang="pt-BR" alt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16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Das 14h às 17h</a:t>
            </a:r>
          </a:p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Dia: 03/06/2025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D2449-F4B1-C89F-08FB-39B1D27E7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B267604-B49E-96B5-7110-E0EF72ECA2F2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2525DD-F245-4394-E267-F30B0501589D}"/>
              </a:ext>
            </a:extLst>
          </p:cNvPr>
          <p:cNvSpPr txBox="1"/>
          <p:nvPr/>
        </p:nvSpPr>
        <p:spPr>
          <a:xfrm>
            <a:off x="365760" y="1149924"/>
            <a:ext cx="11194063" cy="399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sistema de Controle Interno nos Poderes Municipais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Controlador Interno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Técnicas de trabalho no C.I.</a:t>
            </a:r>
            <a:br>
              <a:rPr lang="pt-BR" sz="28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3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5760" y="1149924"/>
            <a:ext cx="11194063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O sistema de Controle Interno nos Poderes Municipais: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Previsão legal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Conceito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Abrangência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3AFECA-396B-5CFD-D9BD-9AFAEDA19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26CB764-34EB-31AF-F76E-E4A0BB1DDBBB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49E9E7-46EF-5414-67CE-4F50D7AD7DD0}"/>
              </a:ext>
            </a:extLst>
          </p:cNvPr>
          <p:cNvSpPr txBox="1"/>
          <p:nvPr/>
        </p:nvSpPr>
        <p:spPr>
          <a:xfrm>
            <a:off x="365760" y="1149924"/>
            <a:ext cx="11194063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O Controlador Interno: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Designação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Remuneração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Inacumulabilidades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Impedimentos funcionais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e) Segregação de funções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f) Competência e limitação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g) Responsabilização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5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31729-994C-11A4-BD0B-A6B778B40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7F34A1A-B64A-D2EC-0D64-722423284B80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C947B7-24D2-F3D3-A4BD-AE497282EAB4}"/>
              </a:ext>
            </a:extLst>
          </p:cNvPr>
          <p:cNvSpPr txBox="1"/>
          <p:nvPr/>
        </p:nvSpPr>
        <p:spPr>
          <a:xfrm>
            <a:off x="365760" y="1149924"/>
            <a:ext cx="1119406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Técnicas de trabalho no C.I.: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Inspeção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Fiscalização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Avaliação de resultados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Normatizações da Controladoria - Decretos e Instruções Normativas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Garantias Básicas para o Pleno Funcionamento do Controle Interno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56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1613</Words>
  <Application>Microsoft Office PowerPoint</Application>
  <PresentationFormat>Widescreen</PresentationFormat>
  <Paragraphs>175</Paragraphs>
  <Slides>34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user</cp:lastModifiedBy>
  <cp:revision>1388</cp:revision>
  <cp:lastPrinted>2024-02-20T23:11:01Z</cp:lastPrinted>
  <dcterms:created xsi:type="dcterms:W3CDTF">2021-01-15T17:03:51Z</dcterms:created>
  <dcterms:modified xsi:type="dcterms:W3CDTF">2025-06-02T19:25:38Z</dcterms:modified>
</cp:coreProperties>
</file>